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1" r:id="rId6"/>
    <p:sldId id="263" r:id="rId7"/>
    <p:sldId id="264" r:id="rId8"/>
    <p:sldId id="265" r:id="rId9"/>
    <p:sldId id="269" r:id="rId10"/>
    <p:sldId id="266" r:id="rId11"/>
    <p:sldId id="270" r:id="rId12"/>
    <p:sldId id="260" r:id="rId13"/>
    <p:sldId id="262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649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27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018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860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631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207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288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496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606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412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032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5434-BA47-4DC2-BEFB-59B18AD09B09}" type="datetimeFigureOut">
              <a:rPr lang="ar-IQ" smtClean="0"/>
              <a:t>02/11/1445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56F6-BCA9-4AB4-86F7-6789796ADE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991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Infectious Bronchitis (IB) is a viral disease affecting chickens of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all ages worldwide.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IB … Host Affinity</a:t>
            </a:r>
          </a:p>
          <a:p>
            <a:pPr algn="l"/>
            <a:r>
              <a:rPr lang="en-US" dirty="0" smtClean="0"/>
              <a:t>IB affects chickens of all ages.</a:t>
            </a:r>
          </a:p>
          <a:p>
            <a:pPr algn="l"/>
            <a:r>
              <a:rPr lang="en-US" dirty="0" smtClean="0"/>
              <a:t> They are the only species reported to be naturally affected.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Infectious Bronchitis virus (IBV) targets:</a:t>
            </a:r>
          </a:p>
          <a:p>
            <a:pPr algn="l"/>
            <a:r>
              <a:rPr lang="en-US" dirty="0" smtClean="0"/>
              <a:t>Respiratory tract</a:t>
            </a:r>
          </a:p>
          <a:p>
            <a:pPr algn="l"/>
            <a:r>
              <a:rPr lang="en-US" dirty="0" smtClean="0"/>
              <a:t>Urogenital tract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0071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mortem lesions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181600"/>
          </a:xfrm>
        </p:spPr>
        <p:txBody>
          <a:bodyPr/>
          <a:lstStyle/>
          <a:p>
            <a:pPr algn="l"/>
            <a:r>
              <a:rPr lang="en-US" dirty="0" smtClean="0"/>
              <a:t>Serous, catarrhal, or </a:t>
            </a:r>
            <a:r>
              <a:rPr lang="en-US" dirty="0" err="1" smtClean="0"/>
              <a:t>caseous</a:t>
            </a:r>
            <a:r>
              <a:rPr lang="en-US" dirty="0" smtClean="0"/>
              <a:t> exudates in the trachea, nasal passages and sinuses. </a:t>
            </a:r>
          </a:p>
          <a:p>
            <a:pPr algn="l"/>
            <a:r>
              <a:rPr lang="en-US" dirty="0" smtClean="0"/>
              <a:t>2. Cloudy air sacs which may contain yellow </a:t>
            </a:r>
            <a:r>
              <a:rPr lang="en-US" dirty="0" err="1" smtClean="0"/>
              <a:t>caseous</a:t>
            </a:r>
            <a:r>
              <a:rPr lang="en-US" dirty="0" smtClean="0"/>
              <a:t> exudates.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3. Caseous plug may be found in the trachea. 4. Pneumonia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1833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457200"/>
            <a:ext cx="8610600" cy="5668963"/>
          </a:xfrm>
        </p:spPr>
        <p:txBody>
          <a:bodyPr/>
          <a:lstStyle/>
          <a:p>
            <a:pPr algn="l"/>
            <a:r>
              <a:rPr lang="en-US" dirty="0" smtClean="0"/>
              <a:t>Urogenital </a:t>
            </a:r>
          </a:p>
          <a:p>
            <a:pPr algn="l"/>
            <a:r>
              <a:rPr lang="en-US" dirty="0" smtClean="0"/>
              <a:t>1. Swollen, pale kidneys, with distended tubules and ureters containing </a:t>
            </a:r>
            <a:r>
              <a:rPr lang="en-US" dirty="0" err="1" smtClean="0"/>
              <a:t>urate</a:t>
            </a:r>
            <a:r>
              <a:rPr lang="en-US" dirty="0" smtClean="0"/>
              <a:t> crystals in </a:t>
            </a:r>
            <a:r>
              <a:rPr lang="en-US" dirty="0" err="1" smtClean="0"/>
              <a:t>nephropathogenic</a:t>
            </a:r>
            <a:r>
              <a:rPr lang="en-US" dirty="0" smtClean="0"/>
              <a:t> cases.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2. Fluid yolk material may be found in the abdomen of birds in production (egg peritonitis) </a:t>
            </a:r>
          </a:p>
          <a:p>
            <a:pPr algn="l"/>
            <a:r>
              <a:rPr lang="en-US" dirty="0" smtClean="0"/>
              <a:t>3. Degeneration of the ovary and swollen oviducts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971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 smtClean="0"/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01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1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50346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1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1. Newcastle Disease </a:t>
            </a:r>
          </a:p>
          <a:p>
            <a:pPr algn="l"/>
            <a:r>
              <a:rPr lang="en-US" dirty="0" smtClean="0"/>
              <a:t>2. Infectious </a:t>
            </a:r>
            <a:r>
              <a:rPr lang="en-US" dirty="0" err="1" smtClean="0"/>
              <a:t>Laryngotracheitis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3. </a:t>
            </a:r>
            <a:r>
              <a:rPr lang="en-US" dirty="0" err="1" smtClean="0"/>
              <a:t>Pneumovirus</a:t>
            </a:r>
            <a:r>
              <a:rPr lang="en-US" dirty="0" smtClean="0"/>
              <a:t> infections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Prevention by vaccination and biosecurity </a:t>
            </a:r>
          </a:p>
          <a:p>
            <a:pPr algn="l"/>
            <a:r>
              <a:rPr lang="en-US" dirty="0" smtClean="0"/>
              <a:t>Ma5 ,H120, 4/91   are the vaccine strains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7096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Infectious </a:t>
            </a:r>
            <a:r>
              <a:rPr lang="en-US" sz="3200" dirty="0" err="1"/>
              <a:t>Laryngotracheitis</a:t>
            </a:r>
            <a:r>
              <a:rPr lang="en-US" sz="3200" dirty="0"/>
              <a:t> (ILT)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(GaHV-1),</a:t>
            </a:r>
            <a:r>
              <a:rPr lang="ar-IQ" sz="2800" dirty="0" smtClean="0"/>
              <a:t>)</a:t>
            </a:r>
            <a:r>
              <a:rPr lang="en-US" sz="2800" dirty="0" smtClean="0"/>
              <a:t>The </a:t>
            </a:r>
            <a:r>
              <a:rPr lang="en-US" sz="2800" dirty="0"/>
              <a:t>disease is caused by </a:t>
            </a:r>
            <a:r>
              <a:rPr lang="en-US" sz="2800" dirty="0" err="1"/>
              <a:t>gallid</a:t>
            </a:r>
            <a:r>
              <a:rPr lang="en-US" sz="2800" dirty="0"/>
              <a:t> </a:t>
            </a:r>
            <a:endParaRPr lang="ar-IQ" sz="2800" dirty="0" smtClean="0"/>
          </a:p>
          <a:p>
            <a:pPr algn="l"/>
            <a:r>
              <a:rPr lang="en-US" sz="2800" dirty="0" err="1" smtClean="0"/>
              <a:t>alphaherpesvirus</a:t>
            </a:r>
            <a:r>
              <a:rPr lang="en-US" sz="2800" dirty="0" smtClean="0"/>
              <a:t> </a:t>
            </a:r>
            <a:r>
              <a:rPr lang="en-US" sz="2800" dirty="0"/>
              <a:t>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33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10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228600"/>
            <a:ext cx="8991600" cy="6324600"/>
          </a:xfrm>
        </p:spPr>
        <p:txBody>
          <a:bodyPr/>
          <a:lstStyle/>
          <a:p>
            <a:pPr algn="l"/>
            <a:r>
              <a:rPr lang="en-US" dirty="0"/>
              <a:t>The primary host species for ILTV is the chicken.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The </a:t>
            </a:r>
            <a:r>
              <a:rPr lang="en-US" dirty="0"/>
              <a:t>sources of ILTV are as follows: </a:t>
            </a:r>
            <a:endParaRPr lang="en-US" dirty="0" smtClean="0"/>
          </a:p>
          <a:p>
            <a:pPr algn="l"/>
            <a:r>
              <a:rPr lang="en-US" dirty="0" smtClean="0"/>
              <a:t>1</a:t>
            </a:r>
            <a:r>
              <a:rPr lang="en-US" dirty="0"/>
              <a:t>. Clinically affected fowls. </a:t>
            </a:r>
            <a:endParaRPr lang="en-US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. Fowls which are latent 'carriers' of infection.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3</a:t>
            </a:r>
            <a:r>
              <a:rPr lang="en-US" dirty="0"/>
              <a:t>. Fomites and poultry farm personnel contaminated with ILTV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9157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324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Natural transmission occurring by:</a:t>
            </a:r>
          </a:p>
          <a:p>
            <a:pPr algn="l"/>
            <a:r>
              <a:rPr lang="en-US" dirty="0"/>
              <a:t>1. Horizontal transmission</a:t>
            </a:r>
          </a:p>
          <a:p>
            <a:pPr algn="l"/>
            <a:r>
              <a:rPr lang="en-US" dirty="0"/>
              <a:t>• Direct contact with upper respiratory and discharge.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. Vertical transmission</a:t>
            </a:r>
          </a:p>
          <a:p>
            <a:pPr algn="l"/>
            <a:r>
              <a:rPr lang="en-US" dirty="0"/>
              <a:t>• </a:t>
            </a:r>
            <a:endParaRPr lang="en-US" dirty="0" smtClean="0"/>
          </a:p>
          <a:p>
            <a:pPr algn="l"/>
            <a:r>
              <a:rPr lang="en-US" dirty="0" smtClean="0"/>
              <a:t>No </a:t>
            </a:r>
            <a:r>
              <a:rPr lang="en-US" dirty="0"/>
              <a:t>evidence for vertical ILTV transmission to the egg or for</a:t>
            </a:r>
          </a:p>
          <a:p>
            <a:pPr algn="l"/>
            <a:r>
              <a:rPr lang="en-US" dirty="0"/>
              <a:t>shedding ILTV on shells of eggs laid by infected hens.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1761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1722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Clinical Signs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/>
              <a:t>Sub </a:t>
            </a:r>
            <a:r>
              <a:rPr lang="en-US" b="1" dirty="0"/>
              <a:t>Acute Form </a:t>
            </a:r>
            <a:endParaRPr lang="en-US" b="1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It </a:t>
            </a:r>
            <a:r>
              <a:rPr lang="en-US" dirty="0"/>
              <a:t>can also be a sub acute disease with: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1</a:t>
            </a:r>
            <a:r>
              <a:rPr lang="en-US" dirty="0"/>
              <a:t>. Nasal and ocular discharge </a:t>
            </a:r>
            <a:endParaRPr lang="en-US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Tracheitis</a:t>
            </a:r>
            <a:r>
              <a:rPr lang="en-US" dirty="0"/>
              <a:t>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3</a:t>
            </a:r>
            <a:r>
              <a:rPr lang="en-US" dirty="0"/>
              <a:t>. Conjunctivitis </a:t>
            </a:r>
            <a:endParaRPr lang="en-US" dirty="0" smtClean="0"/>
          </a:p>
          <a:p>
            <a:pPr algn="l"/>
            <a:r>
              <a:rPr lang="en-US" dirty="0" smtClean="0"/>
              <a:t>4</a:t>
            </a:r>
            <a:r>
              <a:rPr lang="en-US" dirty="0"/>
              <a:t>. Mild </a:t>
            </a:r>
            <a:r>
              <a:rPr lang="en-US" dirty="0" err="1"/>
              <a:t>rales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4705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248400"/>
          </a:xfrm>
        </p:spPr>
        <p:txBody>
          <a:bodyPr/>
          <a:lstStyle/>
          <a:p>
            <a:pPr algn="l"/>
            <a:r>
              <a:rPr lang="en-US" dirty="0"/>
              <a:t>Clinical signs Acute Form </a:t>
            </a:r>
            <a:endParaRPr lang="en-US" dirty="0" smtClean="0"/>
          </a:p>
          <a:p>
            <a:pPr algn="l"/>
            <a:r>
              <a:rPr lang="en-US" dirty="0" smtClean="0"/>
              <a:t>1</a:t>
            </a:r>
            <a:r>
              <a:rPr lang="en-US" dirty="0"/>
              <a:t>. Gasping, coughing, rattling, and extension of the neck during inspiration are seen 5–12 days after natural exposure. </a:t>
            </a:r>
            <a:endParaRPr lang="en-US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. Reduced productivity is a varying factor in laying flocks. </a:t>
            </a:r>
            <a:endParaRPr lang="en-US" dirty="0" smtClean="0"/>
          </a:p>
          <a:p>
            <a:pPr algn="l"/>
            <a:r>
              <a:rPr lang="en-US" dirty="0" smtClean="0"/>
              <a:t>3</a:t>
            </a:r>
            <a:r>
              <a:rPr lang="en-US" dirty="0"/>
              <a:t>. Affected birds are anorectic and inactive.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4</a:t>
            </a:r>
            <a:r>
              <a:rPr lang="en-US" dirty="0"/>
              <a:t>. The mouth and beak may be blood stained from the tracheal exudate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1926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848600" cy="7619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Infectious bronchitis </a:t>
            </a:r>
            <a:endParaRPr lang="ar-IQ" sz="28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IB is highly contagious.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The incubation period is relatively short, 18 - 36 hours.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Disease spreading through an entire flock within </a:t>
            </a:r>
            <a:r>
              <a:rPr lang="ar-IQ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one or two days</a:t>
            </a:r>
          </a:p>
        </p:txBody>
      </p:sp>
    </p:spTree>
    <p:extLst>
      <p:ext uri="{BB962C8B-B14F-4D97-AF65-F5344CB8AC3E}">
        <p14:creationId xmlns:p14="http://schemas.microsoft.com/office/powerpoint/2010/main" val="285935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629400"/>
          </a:xfrm>
        </p:spPr>
        <p:txBody>
          <a:bodyPr/>
          <a:lstStyle/>
          <a:p>
            <a:pPr algn="l"/>
            <a:r>
              <a:rPr lang="en-US" sz="2400" dirty="0"/>
              <a:t>Mortality varies but may reach 50% in adults and is usually due to occlusion of the trachea by hemorrhage or exudate. </a:t>
            </a:r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6</a:t>
            </a:r>
            <a:r>
              <a:rPr lang="en-US" sz="2400" dirty="0"/>
              <a:t>. Signs usually subside after 2 weeks, although some birds may show signs for longer periods. </a:t>
            </a:r>
          </a:p>
          <a:p>
            <a:pPr algn="l" rtl="0"/>
            <a:r>
              <a:rPr lang="en-US" sz="2400" dirty="0" smtClean="0"/>
              <a:t>7</a:t>
            </a:r>
            <a:r>
              <a:rPr lang="en-US" sz="2400" dirty="0"/>
              <a:t>. Strains of low virulence produce little or no mortality with mild </a:t>
            </a:r>
            <a:r>
              <a:rPr lang="ar-IQ" sz="2400" dirty="0" smtClean="0"/>
              <a:t> </a:t>
            </a:r>
            <a:r>
              <a:rPr lang="en-US" sz="2400" dirty="0" smtClean="0"/>
              <a:t>respiratory </a:t>
            </a:r>
            <a:r>
              <a:rPr lang="en-US" sz="2400" dirty="0"/>
              <a:t>signs and a slight </a:t>
            </a:r>
            <a:r>
              <a:rPr lang="en-US" sz="2400" dirty="0" smtClean="0"/>
              <a:t>decrease </a:t>
            </a:r>
            <a:r>
              <a:rPr lang="en-US" sz="2400" dirty="0"/>
              <a:t>in egg production 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/>
              <a:t>After </a:t>
            </a:r>
            <a:r>
              <a:rPr lang="en-US" sz="2400" dirty="0"/>
              <a:t>recovery, birds remain carriers for life and become a</a:t>
            </a:r>
          </a:p>
          <a:p>
            <a:pPr marL="0" indent="0" algn="l" rtl="0">
              <a:buNone/>
            </a:pPr>
            <a:r>
              <a:rPr lang="en-US" sz="2400" dirty="0"/>
              <a:t>source of infection for susceptible birds, upon stress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26678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772399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101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008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PM lesions </a:t>
            </a:r>
            <a:r>
              <a:rPr lang="en-US" dirty="0" smtClean="0"/>
              <a:t>;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The </a:t>
            </a:r>
            <a:r>
              <a:rPr lang="en-US" b="1" dirty="0"/>
              <a:t>acute disease </a:t>
            </a:r>
            <a:r>
              <a:rPr lang="en-US" dirty="0"/>
              <a:t>is characterized by: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</a:t>
            </a:r>
            <a:r>
              <a:rPr lang="en-US" dirty="0"/>
              <a:t>. Presence of blood, mucus, yellow </a:t>
            </a:r>
            <a:r>
              <a:rPr lang="en-US" dirty="0" err="1"/>
              <a:t>caseous</a:t>
            </a:r>
            <a:r>
              <a:rPr lang="en-US" dirty="0"/>
              <a:t> exudates, or a hollow </a:t>
            </a:r>
            <a:r>
              <a:rPr lang="en-US" dirty="0" err="1"/>
              <a:t>caseous</a:t>
            </a:r>
            <a:r>
              <a:rPr lang="en-US" dirty="0"/>
              <a:t> cast in the trachea.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2</a:t>
            </a:r>
            <a:r>
              <a:rPr lang="en-US" dirty="0"/>
              <a:t>. Microscopically, a </a:t>
            </a:r>
            <a:r>
              <a:rPr lang="en-US" dirty="0" err="1"/>
              <a:t>desquamative</a:t>
            </a:r>
            <a:r>
              <a:rPr lang="en-US" dirty="0"/>
              <a:t>, necrotizing </a:t>
            </a:r>
            <a:r>
              <a:rPr lang="en-US" dirty="0" err="1"/>
              <a:t>tracheitis</a:t>
            </a:r>
            <a:r>
              <a:rPr lang="en-US" dirty="0"/>
              <a:t> is characteristic of acute disease.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4153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60198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the sub acute form</a:t>
            </a:r>
            <a:r>
              <a:rPr lang="en-US" dirty="0"/>
              <a:t>: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Punctiform</a:t>
            </a:r>
            <a:r>
              <a:rPr lang="en-US" dirty="0"/>
              <a:t> hemorrhagic areas in the trachea and larynx. 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2</a:t>
            </a:r>
            <a:r>
              <a:rPr lang="en-US" dirty="0"/>
              <a:t>. Mild conjunctivitis with lacrimation may be detected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6988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control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Open Sans"/>
              </a:rPr>
              <a:t>implementation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of biosecurity measures and vaccination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Vaccination is done with live attenuated vaccines </a:t>
            </a:r>
            <a:endParaRPr lang="en-US" dirty="0" smtClean="0">
              <a:solidFill>
                <a:srgbClr val="000000"/>
              </a:solidFill>
              <a:latin typeface="Open Sans"/>
            </a:endParaRP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Open Sans"/>
              </a:rPr>
              <a:t>and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viral vector recombinant vaccines.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8807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74320" algn="just" rtl="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Avian infectious bronchitis virus (IBV), a coronavirus (</a:t>
            </a:r>
            <a:r>
              <a:rPr lang="en-US" sz="2400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Coronaviridae</a:t>
            </a:r>
            <a:r>
              <a:rPr lang="en-US" sz="2400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, genus </a:t>
            </a:r>
            <a:r>
              <a:rPr lang="en-US" sz="2400" dirty="0" err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Gammacoronavirus</a:t>
            </a:r>
            <a:r>
              <a:rPr lang="en-US" sz="2400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rtl="0">
              <a:buClr>
                <a:srgbClr val="94C600"/>
              </a:buClr>
              <a:buSzPct val="76000"/>
              <a:buNone/>
            </a:pPr>
            <a:endParaRPr lang="en-US" sz="2400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rtl="0">
              <a:buClr>
                <a:srgbClr val="94C600"/>
              </a:buClr>
              <a:buSzPct val="76000"/>
              <a:buNone/>
            </a:pPr>
            <a:r>
              <a:rPr lang="en-US" sz="2400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•	Different serotypes (Respiratory, Nephrotoxic)</a:t>
            </a:r>
          </a:p>
          <a:p>
            <a:pPr marL="0" lvl="0" indent="0" algn="just" rtl="0">
              <a:buClr>
                <a:srgbClr val="94C600"/>
              </a:buClr>
              <a:buSzPct val="7600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tract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massachusetts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connecticut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rtl="0">
              <a:buClr>
                <a:srgbClr val="94C600"/>
              </a:buClr>
              <a:buSzPct val="7600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	Nephrotoxic - T, Gray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Holte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rtl="0">
              <a:buClr>
                <a:srgbClr val="94C600"/>
              </a:buClr>
              <a:buSzPct val="76000"/>
              <a:buNone/>
            </a:pPr>
            <a:endParaRPr lang="en-US" sz="2400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rtl="0">
              <a:buClr>
                <a:srgbClr val="94C600"/>
              </a:buClr>
              <a:buSzPct val="76000"/>
              <a:buNone/>
            </a:pPr>
            <a:r>
              <a:rPr lang="en-US" sz="2400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•	Concurrent infection with more than one serotype occurs</a:t>
            </a:r>
          </a:p>
          <a:p>
            <a:pPr lvl="0" indent="-274320" algn="just" rtl="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en-US" sz="2400" dirty="0">
              <a:solidFill>
                <a:srgbClr val="3E3D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1820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IBV causes:</a:t>
            </a:r>
          </a:p>
          <a:p>
            <a:pPr algn="l"/>
            <a:r>
              <a:rPr lang="en-US" dirty="0" smtClean="0"/>
              <a:t>Respiratory disease in the infected birds.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Drops in egg production in layers and breeders.</a:t>
            </a:r>
          </a:p>
          <a:p>
            <a:pPr algn="l"/>
            <a:r>
              <a:rPr lang="en-US" dirty="0" smtClean="0"/>
              <a:t>False layers.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Kidney damage can also occur.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5540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1. Infection of respiratory tract. </a:t>
            </a:r>
          </a:p>
          <a:p>
            <a:pPr algn="l"/>
            <a:r>
              <a:rPr lang="en-US" dirty="0" smtClean="0"/>
              <a:t>2. Infection of the oviduct of: 1. Immature birds, leading to permanent damage.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2. Laying hens, leading to: </a:t>
            </a:r>
          </a:p>
          <a:p>
            <a:pPr algn="l"/>
            <a:r>
              <a:rPr lang="en-US" dirty="0" smtClean="0"/>
              <a:t>1. Cessation of egg-laying , sudden drop in egg production.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2. Production of thin-walled and misshapen shells with loss of shell pigmentation.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09600" y="533400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IB         clinical forms</a:t>
            </a:r>
            <a:endParaRPr lang="ar-IQ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9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914400"/>
            <a:ext cx="8610600" cy="5715000"/>
          </a:xfrm>
        </p:spPr>
        <p:txBody>
          <a:bodyPr/>
          <a:lstStyle/>
          <a:p>
            <a:pPr algn="l"/>
            <a:r>
              <a:rPr lang="en-US" dirty="0" smtClean="0"/>
              <a:t>Infection of the urinary system </a:t>
            </a:r>
          </a:p>
          <a:p>
            <a:pPr algn="l"/>
            <a:r>
              <a:rPr lang="en-US" dirty="0" smtClean="0"/>
              <a:t> IB can be </a:t>
            </a:r>
            <a:r>
              <a:rPr lang="en-US" dirty="0" err="1" smtClean="0"/>
              <a:t>nephropathogenic</a:t>
            </a:r>
            <a:r>
              <a:rPr lang="en-US" dirty="0" smtClean="0"/>
              <a:t> causing acute nephritis and </a:t>
            </a:r>
            <a:r>
              <a:rPr lang="en-US" dirty="0" err="1" smtClean="0"/>
              <a:t>urolithiasis</a:t>
            </a:r>
            <a:r>
              <a:rPr lang="en-US" dirty="0" smtClean="0"/>
              <a:t> (Cavanagh &amp; Gelb, 2008). </a:t>
            </a:r>
          </a:p>
          <a:p>
            <a:pPr algn="l"/>
            <a:r>
              <a:rPr lang="en-US" dirty="0" smtClean="0"/>
              <a:t> After apparent recovery, chronic nephritis can lead to death at a later time.  </a:t>
            </a:r>
          </a:p>
          <a:p>
            <a:pPr algn="l"/>
            <a:r>
              <a:rPr lang="en-US" dirty="0" smtClean="0"/>
              <a:t>IBV has also been reported to produce disease of the </a:t>
            </a:r>
            <a:r>
              <a:rPr lang="en-US" dirty="0" err="1" smtClean="0"/>
              <a:t>proventriculus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9911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transmission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56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The IB virus spreads horizontally by: 1. Aerosol transmission (sneezing) </a:t>
            </a:r>
          </a:p>
          <a:p>
            <a:pPr algn="l"/>
            <a:r>
              <a:rPr lang="en-US" sz="2800" dirty="0" smtClean="0"/>
              <a:t>2. Contaminated organic material, drinking water &amp;</a:t>
            </a:r>
            <a:r>
              <a:rPr lang="en-US" sz="2800" dirty="0" err="1" smtClean="0"/>
              <a:t>equipments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Vertical transmission (from the hen to their progeny through the egg) has not been shown to be important. 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However, surface contamination of eggs with the IB virus is a possible way by which the virus can be spread in hatcheries or egg packing stations</a:t>
            </a:r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4990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Young chickens are depressed and huddle under the heat source. </a:t>
            </a:r>
          </a:p>
          <a:p>
            <a:pPr algn="l"/>
            <a:r>
              <a:rPr lang="en-US" sz="2800" dirty="0" smtClean="0"/>
              <a:t>2. Respiratory signs: </a:t>
            </a:r>
          </a:p>
          <a:p>
            <a:pPr algn="l"/>
            <a:r>
              <a:rPr lang="en-US" sz="2800" dirty="0" smtClean="0"/>
              <a:t>1. Gasping 2. Coughing 3. Tracheal </a:t>
            </a:r>
            <a:r>
              <a:rPr lang="en-US" sz="2800" dirty="0" err="1" smtClean="0"/>
              <a:t>rales</a:t>
            </a:r>
            <a:r>
              <a:rPr lang="en-US" sz="2800" dirty="0" smtClean="0"/>
              <a:t> 4. Nasal discharge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9321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6248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Birds in lay have a marked drop in egg production and an increased number of poor quality eggs may be produced. </a:t>
            </a:r>
          </a:p>
          <a:p>
            <a:pPr algn="l"/>
            <a:r>
              <a:rPr lang="en-US" dirty="0" smtClean="0"/>
              <a:t>4. The external and internal quality of the eggs may be affected, resulting in misshapen or soft-shelled eggs with watery content. </a:t>
            </a:r>
          </a:p>
          <a:p>
            <a:pPr algn="l"/>
            <a:r>
              <a:rPr lang="en-US" dirty="0" smtClean="0"/>
              <a:t>5. The hatchability rate of the eggs may be affected. </a:t>
            </a:r>
          </a:p>
          <a:p>
            <a:pPr algn="l"/>
            <a:r>
              <a:rPr lang="en-US" dirty="0" smtClean="0"/>
              <a:t>6. When the kidneys are affected, increased water intake, depression, scouring and wet litter are commonly observed.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04433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925</Words>
  <Application>Microsoft Office PowerPoint</Application>
  <PresentationFormat>عرض على الشاشة (3:4)‏</PresentationFormat>
  <Paragraphs>136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Infectious bronchitis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transmission </vt:lpstr>
      <vt:lpstr>Clinical signs </vt:lpstr>
      <vt:lpstr>عرض تقديمي في PowerPoint</vt:lpstr>
      <vt:lpstr>Post mortem lesions </vt:lpstr>
      <vt:lpstr>عرض تقديمي في PowerPoint</vt:lpstr>
      <vt:lpstr>عرض تقديمي في PowerPoint</vt:lpstr>
      <vt:lpstr>عرض تقديمي في PowerPoint</vt:lpstr>
      <vt:lpstr>Diagnosis</vt:lpstr>
      <vt:lpstr>Infectious Laryngotracheitis (ILT)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bronchitis</dc:title>
  <dc:creator>lenovo</dc:creator>
  <cp:lastModifiedBy>lenovo</cp:lastModifiedBy>
  <cp:revision>14</cp:revision>
  <dcterms:created xsi:type="dcterms:W3CDTF">2024-02-13T06:32:33Z</dcterms:created>
  <dcterms:modified xsi:type="dcterms:W3CDTF">2024-05-09T18:53:24Z</dcterms:modified>
</cp:coreProperties>
</file>